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70" r:id="rId9"/>
    <p:sldId id="268" r:id="rId10"/>
    <p:sldId id="273" r:id="rId11"/>
    <p:sldId id="262" r:id="rId12"/>
    <p:sldId id="267" r:id="rId13"/>
    <p:sldId id="274" r:id="rId14"/>
    <p:sldId id="275" r:id="rId15"/>
    <p:sldId id="265" r:id="rId16"/>
    <p:sldId id="266" r:id="rId17"/>
    <p:sldId id="272" r:id="rId18"/>
    <p:sldId id="271" r:id="rId19"/>
    <p:sldId id="263" r:id="rId20"/>
    <p:sldId id="264" r:id="rId21"/>
    <p:sldId id="269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D2AF5-BCF5-4122-A198-410313DDDBF0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7A803-ED84-4E92-A0F8-F4D8CD9A5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08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7A803-ED84-4E92-A0F8-F4D8CD9A58F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020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7A803-ED84-4E92-A0F8-F4D8CD9A58F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676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7A803-ED84-4E92-A0F8-F4D8CD9A58F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92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439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46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39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76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59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08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65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7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87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86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31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5CEA0-E81E-4D78-878B-332BDC1245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66F7-B54A-42B7-931A-8135ECBB0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50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0168"/>
            <a:ext cx="12192000" cy="68774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07925" y="3577375"/>
            <a:ext cx="6437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4800" b="1" i="1" dirty="0">
                <a:ln w="2857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Экологический проект</a:t>
            </a:r>
            <a:endParaRPr lang="ru-RU" sz="4800" b="1" dirty="0">
              <a:ln w="28575">
                <a:solidFill>
                  <a:schemeClr val="accent6">
                    <a:lumMod val="75000"/>
                  </a:schemeClr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7299" y="5135808"/>
            <a:ext cx="10780486" cy="3958166"/>
          </a:xfrm>
          <a:prstGeom prst="rect">
            <a:avLst/>
          </a:prstGeom>
        </p:spPr>
        <p:txBody>
          <a:bodyPr wrap="square">
            <a:prstTxWarp prst="textButton">
              <a:avLst/>
            </a:prstTxWarp>
            <a:spAutoFit/>
          </a:bodyPr>
          <a:lstStyle/>
          <a:p>
            <a:pPr lvl="0" algn="ctr"/>
            <a:r>
              <a:rPr lang="ru-RU" sz="5400" b="1" i="1" dirty="0">
                <a:ln w="2857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5400" b="1" i="1" dirty="0" smtClean="0">
                <a:ln w="2857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Monotype Corsiva" pitchFamily="66" charset="0"/>
              </a:rPr>
              <a:t>Ёлочка, </a:t>
            </a:r>
            <a:r>
              <a:rPr lang="ru-RU" sz="5400" b="1" i="1" dirty="0">
                <a:ln w="2857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Monotype Corsiva" pitchFamily="66" charset="0"/>
              </a:rPr>
              <a:t>ёлка </a:t>
            </a:r>
            <a:r>
              <a:rPr lang="ru-RU" sz="5400" b="1" i="1" dirty="0" smtClean="0">
                <a:ln w="2857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Monotype Corsiva" pitchFamily="66" charset="0"/>
              </a:rPr>
              <a:t>– лесной аромат</a:t>
            </a:r>
            <a:r>
              <a:rPr lang="ru-RU" sz="5400" b="1" i="1" dirty="0">
                <a:ln w="2857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Monotype Corsiva" pitchFamily="66" charset="0"/>
              </a:rPr>
              <a:t>”.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69028" y="21558"/>
            <a:ext cx="6066971" cy="1128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b="1" i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</a:t>
            </a:r>
          </a:p>
          <a:p>
            <a:pPr algn="ctr">
              <a:spcAft>
                <a:spcPts val="800"/>
              </a:spcAft>
            </a:pPr>
            <a:r>
              <a:rPr lang="ru-RU" b="1" i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b="1" i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бразовательное учреждение</a:t>
            </a:r>
          </a:p>
          <a:p>
            <a:pPr algn="ctr">
              <a:spcAft>
                <a:spcPts val="800"/>
              </a:spcAft>
            </a:pPr>
            <a:r>
              <a:rPr lang="ru-RU" b="1" i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«Детский </a:t>
            </a:r>
            <a:r>
              <a:rPr lang="ru-RU" b="1" i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 общеразвивающего вида №6 </a:t>
            </a:r>
            <a:r>
              <a:rPr lang="ru-RU" b="1" i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</a:t>
            </a:r>
            <a:r>
              <a:rPr lang="ru-RU" b="1" i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Слюдянки</a:t>
            </a:r>
            <a:r>
              <a:rPr lang="ru-RU" b="1" i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93279" y="6192937"/>
            <a:ext cx="5621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Воспитатель: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Гаранина С.В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0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7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17"/>
          <a:stretch/>
        </p:blipFill>
        <p:spPr>
          <a:xfrm>
            <a:off x="0" y="0"/>
            <a:ext cx="12192000" cy="69041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6549" y="447039"/>
            <a:ext cx="79400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u="sng" kern="0" dirty="0" smtClean="0">
                <a:solidFill>
                  <a:schemeClr val="bg1"/>
                </a:solidFill>
                <a:latin typeface="Constantia"/>
              </a:rPr>
              <a:t>Участники</a:t>
            </a:r>
            <a:r>
              <a:rPr kumimoji="0" lang="ru-RU" sz="36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 проекта: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дети</a:t>
            </a:r>
            <a:r>
              <a:rPr kumimoji="0" lang="ru-RU" sz="3600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 старшей группы, воспитатели, родители.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u="sng" kern="0" dirty="0" smtClean="0">
                <a:solidFill>
                  <a:schemeClr val="bg1"/>
                </a:solidFill>
                <a:latin typeface="Constantia"/>
              </a:rPr>
              <a:t>Вид</a:t>
            </a:r>
            <a:r>
              <a:rPr kumimoji="0" lang="ru-RU" sz="36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 проекта:</a:t>
            </a:r>
            <a:r>
              <a:rPr kumimoji="0" lang="ru-RU" sz="3600" b="1" i="1" u="sng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1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среднесрочный.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u="sng" kern="0" dirty="0" smtClean="0">
                <a:solidFill>
                  <a:schemeClr val="bg1"/>
                </a:solidFill>
                <a:latin typeface="Constantia"/>
              </a:rPr>
              <a:t>Тип проекта: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i="1" kern="0" dirty="0" smtClean="0">
                <a:solidFill>
                  <a:schemeClr val="bg1"/>
                </a:solidFill>
                <a:latin typeface="Constantia"/>
              </a:rPr>
              <a:t>познавательно –творческий.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Сроки проведения:</a:t>
            </a:r>
            <a:r>
              <a:rPr kumimoji="0" lang="ru-RU" sz="3600" i="1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1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декабрь 2023-январь 2024</a:t>
            </a:r>
            <a:r>
              <a:rPr kumimoji="0" lang="ru-RU" sz="36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/>
            </a:r>
            <a:br>
              <a:rPr kumimoji="0" lang="ru-RU" sz="36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</a:br>
            <a:endParaRPr kumimoji="0" lang="ru-RU" sz="1800" b="1" i="0" u="sng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75572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17"/>
          <a:stretch/>
        </p:blipFill>
        <p:spPr>
          <a:xfrm>
            <a:off x="0" y="0"/>
            <a:ext cx="12192000" cy="69041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3920" y="43749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Актуальность проекта:</a:t>
            </a:r>
            <a:r>
              <a:rPr kumimoji="0" lang="ru-RU" sz="3600" b="0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/>
            </a:r>
            <a:br>
              <a:rPr kumimoji="0" lang="ru-RU" sz="3600" b="0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</a:br>
            <a:endParaRPr kumimoji="0" lang="ru-RU" sz="1800" b="0" i="0" u="sng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6431" y="1097230"/>
            <a:ext cx="68677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Наблюдения показали, что дети недостаточно владеют экологическими представлениями о растительном мире родного края, затрудняются в определении названий деревьев, путаются в их внешнем виде и строении. Кроме того, у детей мало знаний о том, как необходимо вести себя  в  природе.  </a:t>
            </a:r>
            <a:b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</a:br>
            <a: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Исходя из этого, необходимо пополнить знания детей, расширить  их кругозор и экологическую  позицию.</a:t>
            </a:r>
            <a:b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</a:br>
            <a:endParaRPr lang="ru-RU" sz="2400" i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2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17"/>
          <a:stretch/>
        </p:blipFill>
        <p:spPr>
          <a:xfrm>
            <a:off x="0" y="0"/>
            <a:ext cx="12192000" cy="69041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7537" y="1321092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i="1" u="sng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Цель проекта:</a:t>
            </a:r>
            <a:r>
              <a:rPr lang="ru-RU" sz="3200" i="1" u="sng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 </a:t>
            </a:r>
          </a:p>
          <a:p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обогащение  экологических </a:t>
            </a:r>
            <a:r>
              <a:rPr lang="ru-RU" sz="24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знаний детей через расширение представлений о хвойных деревьях</a:t>
            </a:r>
            <a: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;</a:t>
            </a:r>
          </a:p>
          <a:p>
            <a: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ru-RU" sz="24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развитие экологической культуры старших дошкольников.</a:t>
            </a:r>
            <a: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/>
            </a:r>
            <a:br>
              <a:rPr lang="ru-RU" sz="24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</a:br>
            <a:endParaRPr lang="ru-RU" sz="2400" i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6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17"/>
          <a:stretch/>
        </p:blipFill>
        <p:spPr>
          <a:xfrm flipH="1">
            <a:off x="0" y="0"/>
            <a:ext cx="12192000" cy="690416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4754" y="108613"/>
            <a:ext cx="40607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/>
              </a:rPr>
              <a:t>Задачи проекта:</a:t>
            </a:r>
            <a:endParaRPr kumimoji="0" lang="ru-RU" sz="1800" b="0" i="0" u="sng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42856" y="431778"/>
            <a:ext cx="632822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- развивать у детей  потребность в приобретении новых знаний об объектах живой природы;  уточнить знания детей о ели: отличительные особенности дерева, его внешний вид и т.д.;</a:t>
            </a:r>
            <a:endParaRPr lang="ru-RU" sz="2000" i="1" dirty="0">
              <a:solidFill>
                <a:schemeClr val="bg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формировать  у детей познавательные и конструктивные умения: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наблюдать, моделировать, сравнивать, анализировать и  систематизировать; отражать результаты своих исследований в творческой деятельности  (игровой, музыкальной, художественной).</a:t>
            </a:r>
            <a:endParaRPr lang="ru-RU" sz="2000" i="1" dirty="0">
              <a:solidFill>
                <a:schemeClr val="bg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- углублять  и систематизировать  знания о ели как типичном представителе хвойных деревьев, особенностях ее строения и использования в жизни человека,  о пользе ели для животных (питание, место обитания), а также  как о символическом значении ели в организации празднования Нового года.</a:t>
            </a:r>
            <a:endParaRPr lang="ru-RU" sz="2000" i="1" dirty="0">
              <a:solidFill>
                <a:schemeClr val="bg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</a:pP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воспитывать у детей </a:t>
            </a:r>
            <a:r>
              <a:rPr lang="ru-RU" sz="2000" i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бережное отношение к </a:t>
            </a:r>
            <a:r>
              <a:rPr lang="ru-RU" sz="2000" i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   природе </a:t>
            </a:r>
            <a:r>
              <a:rPr lang="ru-RU" sz="2000" i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родного края.</a:t>
            </a:r>
            <a:endParaRPr lang="ru-RU" sz="2000" i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652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17"/>
          <a:stretch/>
        </p:blipFill>
        <p:spPr>
          <a:xfrm>
            <a:off x="0" y="-46169"/>
            <a:ext cx="12192000" cy="69041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1136" y="2100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i="1" u="sng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Ожидаемые результаты:</a:t>
            </a:r>
            <a:endParaRPr lang="ru-RU" sz="3600" i="1" u="sng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5022" y="836795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2400" i="1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В ходе реализации данного проекта дошкольники пополнят свои знания о ёлках, хвойных деревьях. Узнают, какую роль ели играют в природе и в жизни человека, что вырубка елей наносит большой вред природе.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 Повысится уровень экологической культуры не только воспитанников старшей группы, а также родителей дошколят.</a:t>
            </a:r>
          </a:p>
          <a:p>
            <a:r>
              <a:rPr lang="ru-RU" sz="2400" i="1" dirty="0">
                <a:solidFill>
                  <a:schemeClr val="bg1"/>
                </a:solidFill>
                <a:latin typeface="Constantia" panose="02030602050306030303" pitchFamily="18" charset="0"/>
              </a:rPr>
              <a:t>А</a:t>
            </a:r>
            <a:r>
              <a:rPr lang="ru-RU" sz="2400" i="1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ктивное включение родителей в педагогический процесс дошкольного учреждения, укрепление заинтересованности в сотрудничестве с детским садом.</a:t>
            </a:r>
          </a:p>
        </p:txBody>
      </p:sp>
    </p:spTree>
    <p:extLst>
      <p:ext uri="{BB962C8B-B14F-4D97-AF65-F5344CB8AC3E}">
        <p14:creationId xmlns:p14="http://schemas.microsoft.com/office/powerpoint/2010/main" val="31155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7460" y="152790"/>
            <a:ext cx="8931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44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Хвойные деревья Прибайкалья</a:t>
            </a:r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</a:t>
            </a:r>
            <a:endParaRPr lang="ru-RU" sz="3600" b="1" i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68" t="11785" r="12565" b="23397"/>
          <a:stretch/>
        </p:blipFill>
        <p:spPr>
          <a:xfrm>
            <a:off x="261258" y="1134489"/>
            <a:ext cx="2931112" cy="3224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410" r="26091"/>
          <a:stretch/>
        </p:blipFill>
        <p:spPr>
          <a:xfrm>
            <a:off x="3431012" y="1819067"/>
            <a:ext cx="2554514" cy="4220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89" t="10112"/>
          <a:stretch/>
        </p:blipFill>
        <p:spPr>
          <a:xfrm>
            <a:off x="6224168" y="1187091"/>
            <a:ext cx="2368503" cy="3119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38" t="7956" b="14409"/>
          <a:stretch/>
        </p:blipFill>
        <p:spPr>
          <a:xfrm>
            <a:off x="8831313" y="1673924"/>
            <a:ext cx="3213880" cy="3852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901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4305" y="720995"/>
            <a:ext cx="3604532" cy="4806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0533" y="720995"/>
            <a:ext cx="3626577" cy="4835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96" y="720995"/>
            <a:ext cx="3646442" cy="4861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6628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56" y="3804444"/>
            <a:ext cx="36576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8328" y="3334068"/>
            <a:ext cx="2545794" cy="3394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16" y="377190"/>
            <a:ext cx="3799840" cy="2849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7810" y="245904"/>
            <a:ext cx="2746058" cy="3661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4850" y="4206240"/>
            <a:ext cx="3393440" cy="2545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7600" y="245904"/>
            <a:ext cx="3727250" cy="2795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4431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" y="1422400"/>
            <a:ext cx="3619500" cy="482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490" y="1422400"/>
            <a:ext cx="3619500" cy="482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70560" y="396240"/>
            <a:ext cx="11018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>
                <a:latin typeface="Constantia" panose="02030602050306030303" pitchFamily="18" charset="0"/>
              </a:rPr>
              <a:t>«Откуда шишка пришла?»</a:t>
            </a:r>
            <a:endParaRPr lang="ru-RU" sz="4000" i="1" dirty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185" y="1422400"/>
            <a:ext cx="3619500" cy="482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8611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4924" y="0"/>
            <a:ext cx="79708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К</a:t>
            </a:r>
            <a:r>
              <a:rPr lang="ru-RU" sz="44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tantia" panose="02030602050306030303" pitchFamily="18" charset="0"/>
              </a:rPr>
              <a:t>ому </a:t>
            </a:r>
            <a:r>
              <a:rPr lang="ru-RU" sz="4400" b="1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ё</a:t>
            </a:r>
            <a:r>
              <a:rPr lang="ru-RU" sz="44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tantia" panose="02030602050306030303" pitchFamily="18" charset="0"/>
              </a:rPr>
              <a:t>лка в лесу помогает?</a:t>
            </a:r>
            <a:endParaRPr lang="ru-RU" sz="4400" b="1" i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Constantia" panose="0203060205030603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1991" y="982801"/>
            <a:ext cx="3703320" cy="4937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49" y="982801"/>
            <a:ext cx="3703320" cy="4937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2430" y="982801"/>
            <a:ext cx="37719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7614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" y="243840"/>
            <a:ext cx="3006090" cy="4008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63" t="16889" r="23185" b="8889"/>
          <a:stretch/>
        </p:blipFill>
        <p:spPr>
          <a:xfrm>
            <a:off x="2511012" y="2773680"/>
            <a:ext cx="2718138" cy="3642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1377" y="243840"/>
            <a:ext cx="3006090" cy="4008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6649" y="2590800"/>
            <a:ext cx="3006090" cy="4008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33458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37949" y="210848"/>
            <a:ext cx="10881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>
                <a:latin typeface="Constantia" panose="02030602050306030303" pitchFamily="18" charset="0"/>
              </a:rPr>
              <a:t>Почему ель называют музыкальным деревом?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399" y="1103086"/>
            <a:ext cx="3962401" cy="528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1675" y="1103086"/>
            <a:ext cx="7044267" cy="528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5032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9931" y="165854"/>
            <a:ext cx="80931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>
                <a:latin typeface="Constantia" panose="02030602050306030303" pitchFamily="18" charset="0"/>
              </a:rPr>
              <a:t>Использование ели человеком.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1112520"/>
            <a:ext cx="6995160" cy="5246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040" y="1691640"/>
            <a:ext cx="4409440" cy="3307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4696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9333" r="23325" b="20222"/>
          <a:stretch/>
        </p:blipFill>
        <p:spPr>
          <a:xfrm>
            <a:off x="9092382" y="284998"/>
            <a:ext cx="2637704" cy="1752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5" t="23111" r="11228" b="11334"/>
          <a:stretch/>
        </p:blipFill>
        <p:spPr>
          <a:xfrm>
            <a:off x="487680" y="1836130"/>
            <a:ext cx="7924800" cy="4530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5" t="4889" r="4168" b="25777"/>
          <a:stretch/>
        </p:blipFill>
        <p:spPr>
          <a:xfrm>
            <a:off x="8672004" y="2189683"/>
            <a:ext cx="3137548" cy="1757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9498" y="4129935"/>
            <a:ext cx="3010054" cy="2236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78200" y="576418"/>
            <a:ext cx="8343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Наряжаем </a:t>
            </a:r>
            <a:r>
              <a:rPr lang="ru-RU" sz="3200" b="1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новогоднюю елку безопасно</a:t>
            </a:r>
            <a:r>
              <a:rPr lang="ru-RU" sz="32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8628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3" t="21778" r="8814" b="4223"/>
          <a:stretch/>
        </p:blipFill>
        <p:spPr>
          <a:xfrm>
            <a:off x="8100060" y="3015094"/>
            <a:ext cx="3032760" cy="3568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00" b="11111"/>
          <a:stretch/>
        </p:blipFill>
        <p:spPr>
          <a:xfrm>
            <a:off x="7802880" y="256494"/>
            <a:ext cx="4236720" cy="2506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00" t="13556" r="12833" b="22889"/>
          <a:stretch/>
        </p:blipFill>
        <p:spPr>
          <a:xfrm>
            <a:off x="883920" y="2681486"/>
            <a:ext cx="6644640" cy="3902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6" t="3555" r="10500" b="12667"/>
          <a:stretch/>
        </p:blipFill>
        <p:spPr>
          <a:xfrm>
            <a:off x="472440" y="256494"/>
            <a:ext cx="3048000" cy="2205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579993" y="712942"/>
            <a:ext cx="42228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Скоро Новый год!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90126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83" b="36666"/>
          <a:stretch/>
        </p:blipFill>
        <p:spPr>
          <a:xfrm>
            <a:off x="521257" y="2133600"/>
            <a:ext cx="5056583" cy="3718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900" r="4179"/>
          <a:stretch/>
        </p:blipFill>
        <p:spPr>
          <a:xfrm>
            <a:off x="5999835" y="2133600"/>
            <a:ext cx="5858294" cy="3672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569720" y="470654"/>
            <a:ext cx="88602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333333"/>
                </a:solidFill>
                <a:latin typeface="Constantia" panose="02030602050306030303" pitchFamily="18" charset="0"/>
              </a:rPr>
              <a:t>20</a:t>
            </a:r>
            <a:r>
              <a:rPr lang="ru-RU" sz="3600" b="1" i="1" dirty="0">
                <a:solidFill>
                  <a:srgbClr val="333333"/>
                </a:solidFill>
                <a:latin typeface="Constantia" panose="02030602050306030303" pitchFamily="18" charset="0"/>
              </a:rPr>
              <a:t> декабря - День рождение Елочки.</a:t>
            </a:r>
            <a:endParaRPr lang="ru-RU" sz="3600" b="1" i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438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22" r="10613" b="20017"/>
          <a:stretch/>
        </p:blipFill>
        <p:spPr>
          <a:xfrm>
            <a:off x="4093147" y="1399809"/>
            <a:ext cx="3953079" cy="5026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03" r="18213"/>
          <a:stretch/>
        </p:blipFill>
        <p:spPr>
          <a:xfrm>
            <a:off x="594360" y="1381511"/>
            <a:ext cx="2743200" cy="48973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865"/>
          <a:stretch/>
        </p:blipFill>
        <p:spPr>
          <a:xfrm>
            <a:off x="8801813" y="1493748"/>
            <a:ext cx="2835627" cy="4838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264920" y="335280"/>
            <a:ext cx="975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atin typeface="Constantia" panose="02030602050306030303" pitchFamily="18" charset="0"/>
              </a:rPr>
              <a:t>Экскурсия к городской ёлке. </a:t>
            </a:r>
            <a:endParaRPr lang="ru-RU" sz="4400" b="1" i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50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333" r="5852" b="19556"/>
          <a:stretch/>
        </p:blipFill>
        <p:spPr>
          <a:xfrm>
            <a:off x="184618" y="1103554"/>
            <a:ext cx="3992880" cy="32294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223" r="31926" b="6888"/>
          <a:stretch/>
        </p:blipFill>
        <p:spPr>
          <a:xfrm>
            <a:off x="6497630" y="1099187"/>
            <a:ext cx="2701940" cy="4069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1361" y="2718299"/>
            <a:ext cx="2984239" cy="3978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741" t="22000" r="17408" b="20000"/>
          <a:stretch/>
        </p:blipFill>
        <p:spPr>
          <a:xfrm>
            <a:off x="8991600" y="2719644"/>
            <a:ext cx="3078480" cy="3977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261295" y="329746"/>
            <a:ext cx="64726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Ёлочка своими руками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48082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00" t="16223" r="19666" b="24666"/>
          <a:stretch/>
        </p:blipFill>
        <p:spPr>
          <a:xfrm>
            <a:off x="1127760" y="472440"/>
            <a:ext cx="6659880" cy="4053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222" b="26445"/>
          <a:stretch/>
        </p:blipFill>
        <p:spPr>
          <a:xfrm>
            <a:off x="630576" y="3705068"/>
            <a:ext cx="3255624" cy="2575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8212" y="530448"/>
            <a:ext cx="2999170" cy="3995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0" t="30896" r="9985" b="19811"/>
          <a:stretch/>
        </p:blipFill>
        <p:spPr>
          <a:xfrm>
            <a:off x="6797040" y="3705068"/>
            <a:ext cx="3901440" cy="2922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2432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0" y="838200"/>
            <a:ext cx="3669030" cy="4892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838200"/>
            <a:ext cx="3543300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250" y="548640"/>
            <a:ext cx="4267200" cy="568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6519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17"/>
          <a:stretch/>
        </p:blipFill>
        <p:spPr>
          <a:xfrm>
            <a:off x="0" y="0"/>
            <a:ext cx="12192000" cy="69041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2857" y="566349"/>
            <a:ext cx="764902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Результаты проекта:</a:t>
            </a:r>
            <a:r>
              <a:rPr lang="ru-RU" sz="3200" b="1" i="1" u="sng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 </a:t>
            </a:r>
          </a:p>
          <a:p>
            <a:endParaRPr lang="ru-RU" sz="3200" b="1" i="1" u="sng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r>
              <a:rPr lang="ru-RU" sz="2000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Благодаря </a:t>
            </a:r>
            <a:r>
              <a:rPr lang="ru-RU" sz="20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экологическому проекту дети были ознакомлены с хвойным деревом - «ель». Узнали его строение и отличительные особенности. Научились выполнять некоторые поделки своими руками, используя при этом различные материалы. Могут смело применять свои знания и умения в свободной деятельности.</a:t>
            </a:r>
          </a:p>
          <a:p>
            <a:endParaRPr lang="ru-RU" sz="2000" i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20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Во время работы над проектом дети проявляли повышенный интерес и любознательность. Испытывали яркие и положительные эмоции, что способствовало формированию чувства ответственности и бережному отношению к природе.</a:t>
            </a:r>
          </a:p>
          <a:p>
            <a:endParaRPr lang="ru-RU" sz="2000" i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20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anose="02030602050306030303" pitchFamily="18" charset="0"/>
              </a:rPr>
              <a:t>Родители так же активно принимали участие в работе, что помогло взаимодействию с детьми и воспитателями.</a:t>
            </a:r>
            <a:endParaRPr lang="ru-RU" sz="2000" i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endParaRPr lang="ru-RU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277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242</Words>
  <Application>Microsoft Office PowerPoint</Application>
  <PresentationFormat>Широкоэкранный</PresentationFormat>
  <Paragraphs>49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Constantia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36</cp:revision>
  <dcterms:created xsi:type="dcterms:W3CDTF">2023-12-13T02:11:13Z</dcterms:created>
  <dcterms:modified xsi:type="dcterms:W3CDTF">2025-01-12T03:31:30Z</dcterms:modified>
</cp:coreProperties>
</file>